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8/29/20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8/29/20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940159" y="164360"/>
            <a:ext cx="9801224" cy="1533018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Pastoral da Cesta Básica- Projeto do Bem-Outubro de 2019- Mairiporã-SP</a:t>
            </a:r>
          </a:p>
          <a:p>
            <a:pPr algn="l"/>
            <a:br>
              <a:rPr lang="pt-BR" sz="3600" b="1" dirty="0">
                <a:solidFill>
                  <a:schemeClr val="tx1"/>
                </a:solidFill>
              </a:rPr>
            </a:br>
            <a:endParaRPr lang="pt-BR" sz="3600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20" y="1697378"/>
            <a:ext cx="7907628" cy="4108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380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1828801" y="486332"/>
            <a:ext cx="9801224" cy="1533018"/>
          </a:xfrm>
        </p:spPr>
        <p:txBody>
          <a:bodyPr>
            <a:noAutofit/>
          </a:bodyPr>
          <a:lstStyle/>
          <a:p>
            <a:pPr algn="l"/>
            <a:br>
              <a:rPr lang="pt-BR" sz="3600" b="1" dirty="0">
                <a:solidFill>
                  <a:schemeClr val="tx1"/>
                </a:solidFill>
              </a:rPr>
            </a:b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22739" y="30801"/>
            <a:ext cx="8564450" cy="911062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1"/>
                </a:solidFill>
              </a:rPr>
              <a:t>       </a:t>
            </a:r>
            <a:r>
              <a:rPr lang="pt-BR" dirty="0" err="1">
                <a:solidFill>
                  <a:schemeClr val="tx1"/>
                </a:solidFill>
              </a:rPr>
              <a:t>Vorher</a:t>
            </a:r>
            <a:r>
              <a:rPr lang="pt-BR" dirty="0">
                <a:solidFill>
                  <a:schemeClr val="tx1"/>
                </a:solidFill>
              </a:rPr>
              <a:t>                           </a:t>
            </a:r>
            <a:r>
              <a:rPr lang="pt-BR" dirty="0" err="1">
                <a:solidFill>
                  <a:schemeClr val="tx1"/>
                </a:solidFill>
              </a:rPr>
              <a:t>Nachher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26" y="1252841"/>
            <a:ext cx="3860948" cy="5457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4" y="1293179"/>
            <a:ext cx="5529891" cy="3579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9" name="Conector de seta reta 8"/>
          <p:cNvCxnSpPr/>
          <p:nvPr/>
        </p:nvCxnSpPr>
        <p:spPr>
          <a:xfrm flipV="1">
            <a:off x="2434107" y="2930412"/>
            <a:ext cx="489398" cy="24658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4984711" y="5248469"/>
            <a:ext cx="3504613" cy="7809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329778" y="6104717"/>
            <a:ext cx="289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</a:t>
            </a:r>
            <a:r>
              <a:rPr lang="pt-BR" dirty="0" err="1"/>
              <a:t>Zimmer</a:t>
            </a:r>
            <a:r>
              <a:rPr lang="pt-BR" dirty="0"/>
              <a:t> </a:t>
            </a:r>
            <a:r>
              <a:rPr lang="pt-BR" dirty="0" err="1"/>
              <a:t>des</a:t>
            </a:r>
            <a:r>
              <a:rPr lang="pt-BR" dirty="0"/>
              <a:t> </a:t>
            </a:r>
            <a:r>
              <a:rPr lang="pt-BR" dirty="0" err="1"/>
              <a:t>Ehepaars</a:t>
            </a:r>
            <a:r>
              <a:rPr lang="pt-BR" dirty="0"/>
              <a:t> </a:t>
            </a:r>
            <a:r>
              <a:rPr lang="pt-BR" dirty="0" err="1"/>
              <a:t>ohne</a:t>
            </a:r>
            <a:r>
              <a:rPr lang="pt-BR" dirty="0"/>
              <a:t> </a:t>
            </a:r>
            <a:r>
              <a:rPr lang="pt-BR" dirty="0" err="1"/>
              <a:t>Fliesen</a:t>
            </a:r>
            <a:r>
              <a:rPr lang="pt-BR" dirty="0"/>
              <a:t>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384479" y="5396248"/>
            <a:ext cx="289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</a:t>
            </a:r>
            <a:r>
              <a:rPr lang="pt-BR" dirty="0" err="1"/>
              <a:t>Zimmer</a:t>
            </a:r>
            <a:r>
              <a:rPr lang="pt-BR" dirty="0"/>
              <a:t> </a:t>
            </a:r>
            <a:r>
              <a:rPr lang="pt-BR" dirty="0" err="1"/>
              <a:t>ohne</a:t>
            </a:r>
            <a:r>
              <a:rPr lang="pt-BR" dirty="0"/>
              <a:t> </a:t>
            </a:r>
            <a:r>
              <a:rPr lang="pt-BR" dirty="0" err="1"/>
              <a:t>Korredor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946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-167022" y="3525746"/>
            <a:ext cx="9801224" cy="865950"/>
          </a:xfrm>
        </p:spPr>
        <p:txBody>
          <a:bodyPr>
            <a:noAutofit/>
          </a:bodyPr>
          <a:lstStyle/>
          <a:p>
            <a:pPr algn="l"/>
            <a:br>
              <a:rPr lang="pt-BR" sz="3600" b="1" dirty="0">
                <a:solidFill>
                  <a:schemeClr val="tx1"/>
                </a:solidFill>
              </a:rPr>
            </a:b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35577" y="0"/>
            <a:ext cx="11495314" cy="911062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1"/>
                </a:solidFill>
              </a:rPr>
              <a:t>   </a:t>
            </a:r>
            <a:r>
              <a:rPr lang="pt-BR" sz="3600" b="1" dirty="0" err="1">
                <a:solidFill>
                  <a:schemeClr val="tx1"/>
                </a:solidFill>
              </a:rPr>
              <a:t>Einige</a:t>
            </a:r>
            <a:r>
              <a:rPr lang="pt-BR" sz="3600" b="1" dirty="0">
                <a:solidFill>
                  <a:schemeClr val="tx1"/>
                </a:solidFill>
              </a:rPr>
              <a:t> fotos </a:t>
            </a:r>
            <a:r>
              <a:rPr lang="pt-BR" sz="3600" b="1" dirty="0" err="1">
                <a:solidFill>
                  <a:schemeClr val="tx1"/>
                </a:solidFill>
              </a:rPr>
              <a:t>von</a:t>
            </a:r>
            <a:r>
              <a:rPr lang="pt-BR" sz="3600" b="1" dirty="0">
                <a:solidFill>
                  <a:schemeClr val="tx1"/>
                </a:solidFill>
              </a:rPr>
              <a:t> </a:t>
            </a:r>
            <a:r>
              <a:rPr lang="pt-BR" sz="3600" b="1" dirty="0" err="1">
                <a:solidFill>
                  <a:schemeClr val="tx1"/>
                </a:solidFill>
              </a:rPr>
              <a:t>dem</a:t>
            </a:r>
            <a:r>
              <a:rPr lang="pt-BR" sz="3600" b="1" dirty="0">
                <a:solidFill>
                  <a:schemeClr val="tx1"/>
                </a:solidFill>
              </a:rPr>
              <a:t> </a:t>
            </a:r>
            <a:r>
              <a:rPr lang="pt-BR" sz="3600" b="1" dirty="0" err="1">
                <a:solidFill>
                  <a:schemeClr val="tx1"/>
                </a:solidFill>
              </a:rPr>
              <a:t>Bad</a:t>
            </a:r>
            <a:r>
              <a:rPr lang="pt-BR" sz="3600" b="1" dirty="0">
                <a:solidFill>
                  <a:schemeClr val="tx1"/>
                </a:solidFill>
              </a:rPr>
              <a:t> </a:t>
            </a:r>
            <a:r>
              <a:rPr lang="pt-BR" sz="3600" b="1" dirty="0" err="1">
                <a:solidFill>
                  <a:schemeClr val="tx1"/>
                </a:solidFill>
              </a:rPr>
              <a:t>und</a:t>
            </a:r>
            <a:r>
              <a:rPr lang="pt-BR" sz="3600" b="1" dirty="0">
                <a:solidFill>
                  <a:schemeClr val="tx1"/>
                </a:solidFill>
              </a:rPr>
              <a:t> der </a:t>
            </a:r>
            <a:r>
              <a:rPr lang="pt-BR" sz="3600" b="1" dirty="0" err="1">
                <a:solidFill>
                  <a:schemeClr val="tx1"/>
                </a:solidFill>
              </a:rPr>
              <a:t>Küche</a:t>
            </a:r>
            <a:r>
              <a:rPr lang="pt-BR" sz="3600" b="1" dirty="0">
                <a:solidFill>
                  <a:schemeClr val="tx1"/>
                </a:solidFill>
              </a:rPr>
              <a:t> </a:t>
            </a:r>
            <a:r>
              <a:rPr lang="pt-BR" sz="3600" b="1" dirty="0" err="1">
                <a:solidFill>
                  <a:schemeClr val="tx1"/>
                </a:solidFill>
              </a:rPr>
              <a:t>vor</a:t>
            </a:r>
            <a:r>
              <a:rPr lang="pt-BR" sz="3600" b="1" dirty="0">
                <a:solidFill>
                  <a:schemeClr val="tx1"/>
                </a:solidFill>
              </a:rPr>
              <a:t> der </a:t>
            </a:r>
            <a:r>
              <a:rPr lang="pt-BR" sz="3600" b="1" dirty="0" err="1">
                <a:solidFill>
                  <a:schemeClr val="tx1"/>
                </a:solidFill>
              </a:rPr>
              <a:t>Reform</a:t>
            </a:r>
            <a:endParaRPr lang="pt-BR" sz="3600" b="1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80" y="911062"/>
            <a:ext cx="4412374" cy="57601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67" y="911062"/>
            <a:ext cx="4019373" cy="57601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27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-167022" y="3525746"/>
            <a:ext cx="9801224" cy="865950"/>
          </a:xfrm>
        </p:spPr>
        <p:txBody>
          <a:bodyPr>
            <a:noAutofit/>
          </a:bodyPr>
          <a:lstStyle/>
          <a:p>
            <a:pPr algn="l"/>
            <a:br>
              <a:rPr lang="pt-BR" sz="3600" b="1" dirty="0">
                <a:solidFill>
                  <a:schemeClr val="tx1"/>
                </a:solidFill>
              </a:rPr>
            </a:b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-476115" y="417288"/>
            <a:ext cx="11797047" cy="911062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       </a:t>
            </a:r>
            <a:r>
              <a:rPr lang="pt-BR" sz="3600" b="1" dirty="0" err="1">
                <a:solidFill>
                  <a:schemeClr val="tx1"/>
                </a:solidFill>
              </a:rPr>
              <a:t>Bad</a:t>
            </a:r>
            <a:r>
              <a:rPr lang="pt-BR" sz="3600" b="1" dirty="0">
                <a:solidFill>
                  <a:schemeClr val="tx1"/>
                </a:solidFill>
              </a:rPr>
              <a:t> </a:t>
            </a:r>
            <a:r>
              <a:rPr lang="pt-BR" sz="3600" b="1" dirty="0" err="1">
                <a:solidFill>
                  <a:schemeClr val="tx1"/>
                </a:solidFill>
              </a:rPr>
              <a:t>und</a:t>
            </a:r>
            <a:r>
              <a:rPr lang="pt-BR" sz="3600" b="1" dirty="0">
                <a:solidFill>
                  <a:schemeClr val="tx1"/>
                </a:solidFill>
              </a:rPr>
              <a:t> </a:t>
            </a:r>
            <a:r>
              <a:rPr lang="pt-BR" sz="3600" b="1" dirty="0" err="1">
                <a:solidFill>
                  <a:schemeClr val="tx1"/>
                </a:solidFill>
              </a:rPr>
              <a:t>Küche</a:t>
            </a:r>
            <a:r>
              <a:rPr lang="pt-BR" sz="3600" b="1" dirty="0">
                <a:solidFill>
                  <a:schemeClr val="tx1"/>
                </a:solidFill>
              </a:rPr>
              <a:t> </a:t>
            </a:r>
            <a:r>
              <a:rPr lang="pt-BR" sz="3600" b="1" dirty="0" err="1">
                <a:solidFill>
                  <a:schemeClr val="tx1"/>
                </a:solidFill>
              </a:rPr>
              <a:t>vorher</a:t>
            </a:r>
            <a:endParaRPr lang="pt-BR" sz="3600" b="1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1" y="1971517"/>
            <a:ext cx="5837885" cy="3974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67" y="1971517"/>
            <a:ext cx="5645643" cy="3974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3882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-167022" y="3525746"/>
            <a:ext cx="9801224" cy="865950"/>
          </a:xfrm>
        </p:spPr>
        <p:txBody>
          <a:bodyPr>
            <a:noAutofit/>
          </a:bodyPr>
          <a:lstStyle/>
          <a:p>
            <a:pPr algn="l"/>
            <a:br>
              <a:rPr lang="pt-BR" sz="3600" b="1" dirty="0">
                <a:solidFill>
                  <a:schemeClr val="tx1"/>
                </a:solidFill>
              </a:rPr>
            </a:b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8107" y="230546"/>
            <a:ext cx="11861442" cy="911062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       </a:t>
            </a:r>
            <a:r>
              <a:rPr lang="pt-BR" sz="3600" b="1" dirty="0" err="1">
                <a:solidFill>
                  <a:schemeClr val="tx1"/>
                </a:solidFill>
              </a:rPr>
              <a:t>Vorher</a:t>
            </a:r>
            <a:endParaRPr lang="pt-BR" sz="3600" b="1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9" y="1609859"/>
            <a:ext cx="5580309" cy="4161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39" y="1609859"/>
            <a:ext cx="5727610" cy="4161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831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-167022" y="3525746"/>
            <a:ext cx="9801224" cy="865950"/>
          </a:xfrm>
        </p:spPr>
        <p:txBody>
          <a:bodyPr>
            <a:noAutofit/>
          </a:bodyPr>
          <a:lstStyle/>
          <a:p>
            <a:pPr algn="l"/>
            <a:br>
              <a:rPr lang="pt-BR" sz="3600" b="1" dirty="0">
                <a:solidFill>
                  <a:schemeClr val="tx1"/>
                </a:solidFill>
              </a:rPr>
            </a:b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103809" y="103031"/>
            <a:ext cx="4932609" cy="911062"/>
          </a:xfrm>
        </p:spPr>
        <p:txBody>
          <a:bodyPr>
            <a:normAutofit/>
          </a:bodyPr>
          <a:lstStyle/>
          <a:p>
            <a:r>
              <a:rPr lang="pt-BR" sz="3600" b="1" dirty="0" err="1">
                <a:solidFill>
                  <a:schemeClr val="tx1"/>
                </a:solidFill>
              </a:rPr>
              <a:t>Bad</a:t>
            </a:r>
            <a:r>
              <a:rPr lang="pt-BR" sz="3600" b="1" dirty="0">
                <a:solidFill>
                  <a:schemeClr val="tx1"/>
                </a:solidFill>
              </a:rPr>
              <a:t> </a:t>
            </a:r>
            <a:r>
              <a:rPr lang="pt-BR" sz="3600" b="1" dirty="0" err="1">
                <a:solidFill>
                  <a:schemeClr val="tx1"/>
                </a:solidFill>
              </a:rPr>
              <a:t>nach</a:t>
            </a:r>
            <a:r>
              <a:rPr lang="pt-BR" sz="3600" b="1" dirty="0">
                <a:solidFill>
                  <a:schemeClr val="tx1"/>
                </a:solidFill>
              </a:rPr>
              <a:t> der </a:t>
            </a:r>
            <a:r>
              <a:rPr lang="pt-BR" sz="3600" b="1" dirty="0" err="1">
                <a:solidFill>
                  <a:schemeClr val="tx1"/>
                </a:solidFill>
              </a:rPr>
              <a:t>Reform</a:t>
            </a:r>
            <a:endParaRPr lang="pt-BR" sz="3600" b="1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20" y="1258429"/>
            <a:ext cx="5876926" cy="4843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57" y="1258429"/>
            <a:ext cx="5434885" cy="4843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5140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-167022" y="3525746"/>
            <a:ext cx="9801224" cy="865950"/>
          </a:xfrm>
        </p:spPr>
        <p:txBody>
          <a:bodyPr>
            <a:noAutofit/>
          </a:bodyPr>
          <a:lstStyle/>
          <a:p>
            <a:pPr algn="l"/>
            <a:br>
              <a:rPr lang="pt-BR" sz="3600" b="1" dirty="0">
                <a:solidFill>
                  <a:schemeClr val="tx1"/>
                </a:solidFill>
              </a:rPr>
            </a:b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103809" y="103031"/>
            <a:ext cx="4932609" cy="911062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       </a:t>
            </a:r>
            <a:r>
              <a:rPr lang="pt-BR" sz="3600" b="1" dirty="0" err="1">
                <a:solidFill>
                  <a:schemeClr val="tx1"/>
                </a:solidFill>
              </a:rPr>
              <a:t>Nacher</a:t>
            </a:r>
            <a:endParaRPr lang="pt-BR" sz="3600" b="1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9" y="1403794"/>
            <a:ext cx="5670461" cy="41083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81" y="1403793"/>
            <a:ext cx="5889401" cy="41083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75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-167022" y="3525746"/>
            <a:ext cx="9801224" cy="865950"/>
          </a:xfrm>
        </p:spPr>
        <p:txBody>
          <a:bodyPr>
            <a:noAutofit/>
          </a:bodyPr>
          <a:lstStyle/>
          <a:p>
            <a:pPr algn="l"/>
            <a:br>
              <a:rPr lang="pt-BR" sz="3600" b="1" dirty="0">
                <a:solidFill>
                  <a:schemeClr val="tx1"/>
                </a:solidFill>
              </a:rPr>
            </a:b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103809" y="103031"/>
            <a:ext cx="4932609" cy="911062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       </a:t>
            </a:r>
            <a:r>
              <a:rPr lang="pt-BR" sz="3600" b="1">
                <a:solidFill>
                  <a:schemeClr val="tx1"/>
                </a:solidFill>
              </a:rPr>
              <a:t>Nacher</a:t>
            </a:r>
            <a:endParaRPr lang="pt-BR" sz="3600" b="1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16" y="1171978"/>
            <a:ext cx="8601745" cy="53060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3043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978794" y="344664"/>
            <a:ext cx="8809150" cy="1252316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err="1">
                <a:solidFill>
                  <a:schemeClr val="tx1"/>
                </a:solidFill>
              </a:rPr>
              <a:t>Famílie</a:t>
            </a:r>
            <a:r>
              <a:rPr lang="pt-BR" sz="3600" b="1" dirty="0">
                <a:solidFill>
                  <a:schemeClr val="tx1"/>
                </a:solidFill>
              </a:rPr>
              <a:t> von </a:t>
            </a:r>
            <a:r>
              <a:rPr lang="pt-BR" sz="3600" b="1" dirty="0" err="1">
                <a:solidFill>
                  <a:schemeClr val="tx1"/>
                </a:solidFill>
              </a:rPr>
              <a:t>Herrn</a:t>
            </a:r>
            <a:r>
              <a:rPr lang="pt-BR" sz="3600" b="1" dirty="0">
                <a:solidFill>
                  <a:schemeClr val="tx1"/>
                </a:solidFill>
              </a:rPr>
              <a:t> A </a:t>
            </a:r>
            <a:r>
              <a:rPr lang="pt-BR" sz="3600" b="1" dirty="0" err="1">
                <a:solidFill>
                  <a:schemeClr val="tx1"/>
                </a:solidFill>
              </a:rPr>
              <a:t>und</a:t>
            </a:r>
            <a:r>
              <a:rPr lang="pt-BR" sz="3600" b="1" dirty="0">
                <a:solidFill>
                  <a:schemeClr val="tx1"/>
                </a:solidFill>
              </a:rPr>
              <a:t> A      Hortolândia-Mairiporã</a:t>
            </a:r>
            <a:br>
              <a:rPr lang="pt-BR" sz="3600" b="1" dirty="0">
                <a:solidFill>
                  <a:schemeClr val="tx1"/>
                </a:solidFill>
              </a:rPr>
            </a:br>
            <a:endParaRPr lang="pt-BR" sz="3600" b="1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92" y="1596980"/>
            <a:ext cx="8332632" cy="44702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4641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22960" y="548640"/>
            <a:ext cx="89741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Kosten</a:t>
            </a:r>
            <a:r>
              <a:rPr lang="pt-BR" dirty="0"/>
              <a:t> der </a:t>
            </a:r>
            <a:r>
              <a:rPr lang="pt-BR" dirty="0" err="1"/>
              <a:t>Hausreformierung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wurde</a:t>
            </a:r>
            <a:r>
              <a:rPr lang="pt-BR" dirty="0"/>
              <a:t> </a:t>
            </a:r>
            <a:r>
              <a:rPr lang="pt-BR" dirty="0" err="1"/>
              <a:t>gemacht</a:t>
            </a:r>
            <a:r>
              <a:rPr lang="pt-BR" dirty="0"/>
              <a:t>:</a:t>
            </a:r>
          </a:p>
          <a:p>
            <a:endParaRPr lang="pt-BR" dirty="0"/>
          </a:p>
          <a:p>
            <a:r>
              <a:rPr lang="pt-BR" dirty="0" err="1"/>
              <a:t>Mauern</a:t>
            </a:r>
            <a:r>
              <a:rPr lang="pt-BR" dirty="0"/>
              <a:t> </a:t>
            </a:r>
            <a:r>
              <a:rPr lang="pt-BR" dirty="0" err="1"/>
              <a:t>des</a:t>
            </a:r>
            <a:r>
              <a:rPr lang="pt-BR" dirty="0"/>
              <a:t> </a:t>
            </a:r>
            <a:r>
              <a:rPr lang="pt-BR" dirty="0" err="1"/>
              <a:t>Hauses</a:t>
            </a:r>
            <a:r>
              <a:rPr lang="pt-BR" dirty="0"/>
              <a:t> </a:t>
            </a:r>
            <a:r>
              <a:rPr lang="pt-BR" dirty="0" err="1"/>
              <a:t>erneuert</a:t>
            </a:r>
            <a:r>
              <a:rPr lang="pt-BR" dirty="0"/>
              <a:t>, </a:t>
            </a:r>
            <a:r>
              <a:rPr lang="pt-BR" dirty="0" err="1"/>
              <a:t>Dach</a:t>
            </a:r>
            <a:r>
              <a:rPr lang="pt-BR" dirty="0"/>
              <a:t> </a:t>
            </a:r>
            <a:r>
              <a:rPr lang="pt-BR" dirty="0" err="1"/>
              <a:t>erneuert</a:t>
            </a:r>
            <a:r>
              <a:rPr lang="pt-BR" dirty="0"/>
              <a:t>,  </a:t>
            </a:r>
            <a:r>
              <a:rPr lang="pt-BR" dirty="0" err="1"/>
              <a:t>Zimentboden</a:t>
            </a:r>
            <a:r>
              <a:rPr lang="pt-BR" dirty="0"/>
              <a:t> </a:t>
            </a:r>
            <a:r>
              <a:rPr lang="pt-BR" dirty="0" err="1"/>
              <a:t>im</a:t>
            </a:r>
            <a:r>
              <a:rPr lang="pt-BR" dirty="0"/>
              <a:t> </a:t>
            </a:r>
            <a:r>
              <a:rPr lang="pt-BR" dirty="0" err="1"/>
              <a:t>Haus</a:t>
            </a:r>
            <a:r>
              <a:rPr lang="pt-BR" dirty="0"/>
              <a:t> (77m2), </a:t>
            </a:r>
            <a:r>
              <a:rPr lang="pt-BR" dirty="0" err="1"/>
              <a:t>neue</a:t>
            </a:r>
            <a:r>
              <a:rPr lang="pt-BR" dirty="0"/>
              <a:t> </a:t>
            </a:r>
            <a:r>
              <a:rPr lang="pt-BR" dirty="0" err="1"/>
              <a:t>Türen</a:t>
            </a:r>
            <a:r>
              <a:rPr lang="pt-BR" dirty="0"/>
              <a:t>, </a:t>
            </a:r>
            <a:r>
              <a:rPr lang="pt-BR" dirty="0" err="1"/>
              <a:t>neue</a:t>
            </a:r>
            <a:r>
              <a:rPr lang="pt-BR" dirty="0"/>
              <a:t> </a:t>
            </a:r>
            <a:r>
              <a:rPr lang="pt-BR" dirty="0" err="1"/>
              <a:t>Fenster</a:t>
            </a:r>
            <a:r>
              <a:rPr lang="pt-BR" dirty="0"/>
              <a:t> </a:t>
            </a:r>
            <a:r>
              <a:rPr lang="pt-BR" dirty="0" err="1"/>
              <a:t>und</a:t>
            </a:r>
            <a:r>
              <a:rPr lang="pt-BR" dirty="0"/>
              <a:t> </a:t>
            </a:r>
            <a:r>
              <a:rPr lang="pt-BR" dirty="0" err="1"/>
              <a:t>Scheiben</a:t>
            </a:r>
            <a:r>
              <a:rPr lang="pt-BR" dirty="0"/>
              <a:t> , </a:t>
            </a:r>
            <a:r>
              <a:rPr lang="pt-BR" dirty="0" err="1"/>
              <a:t>wo</a:t>
            </a:r>
            <a:r>
              <a:rPr lang="pt-BR" dirty="0"/>
              <a:t> </a:t>
            </a:r>
            <a:r>
              <a:rPr lang="pt-BR" dirty="0" err="1"/>
              <a:t>sie</a:t>
            </a:r>
            <a:r>
              <a:rPr lang="pt-BR" dirty="0"/>
              <a:t> </a:t>
            </a:r>
            <a:r>
              <a:rPr lang="pt-BR" dirty="0" err="1"/>
              <a:t>fehlten</a:t>
            </a:r>
            <a:r>
              <a:rPr lang="pt-BR" dirty="0"/>
              <a:t>, </a:t>
            </a:r>
            <a:r>
              <a:rPr lang="pt-BR" dirty="0" err="1"/>
              <a:t>Fliesen</a:t>
            </a:r>
            <a:r>
              <a:rPr lang="pt-BR" dirty="0"/>
              <a:t> </a:t>
            </a:r>
            <a:r>
              <a:rPr lang="pt-BR" dirty="0" err="1"/>
              <a:t>Boden</a:t>
            </a:r>
            <a:r>
              <a:rPr lang="pt-BR" dirty="0"/>
              <a:t> </a:t>
            </a:r>
            <a:r>
              <a:rPr lang="pt-BR" dirty="0" err="1"/>
              <a:t>und</a:t>
            </a:r>
            <a:r>
              <a:rPr lang="pt-BR" dirty="0"/>
              <a:t> </a:t>
            </a:r>
            <a:r>
              <a:rPr lang="pt-BR" dirty="0" err="1"/>
              <a:t>Wände</a:t>
            </a:r>
            <a:r>
              <a:rPr lang="pt-BR" dirty="0"/>
              <a:t>, </a:t>
            </a:r>
            <a:r>
              <a:rPr lang="pt-BR" dirty="0" err="1"/>
              <a:t>Waschbecken</a:t>
            </a:r>
            <a:r>
              <a:rPr lang="pt-BR" dirty="0"/>
              <a:t> </a:t>
            </a:r>
            <a:r>
              <a:rPr lang="pt-BR" dirty="0" err="1"/>
              <a:t>im</a:t>
            </a:r>
            <a:r>
              <a:rPr lang="pt-BR" dirty="0"/>
              <a:t> </a:t>
            </a:r>
            <a:r>
              <a:rPr lang="pt-BR" dirty="0" err="1"/>
              <a:t>Bad</a:t>
            </a:r>
            <a:r>
              <a:rPr lang="pt-BR" dirty="0"/>
              <a:t>, </a:t>
            </a:r>
            <a:r>
              <a:rPr lang="pt-BR" dirty="0" err="1"/>
              <a:t>Arbeitsfläche</a:t>
            </a:r>
            <a:r>
              <a:rPr lang="pt-BR" dirty="0"/>
              <a:t> in der </a:t>
            </a:r>
            <a:r>
              <a:rPr lang="pt-BR" dirty="0" err="1"/>
              <a:t>Küche</a:t>
            </a:r>
            <a:r>
              <a:rPr lang="pt-BR" dirty="0"/>
              <a:t>, </a:t>
            </a:r>
            <a:r>
              <a:rPr lang="pt-BR" dirty="0" err="1"/>
              <a:t>elektrische</a:t>
            </a:r>
            <a:r>
              <a:rPr lang="pt-BR" dirty="0"/>
              <a:t> </a:t>
            </a:r>
            <a:r>
              <a:rPr lang="pt-BR" dirty="0" err="1"/>
              <a:t>Instalation</a:t>
            </a:r>
            <a:r>
              <a:rPr lang="pt-BR" dirty="0"/>
              <a:t>, </a:t>
            </a:r>
            <a:r>
              <a:rPr lang="pt-BR" dirty="0" err="1"/>
              <a:t>Steckdosen</a:t>
            </a:r>
            <a:r>
              <a:rPr lang="pt-BR" dirty="0"/>
              <a:t> </a:t>
            </a:r>
            <a:r>
              <a:rPr lang="pt-BR" dirty="0" err="1"/>
              <a:t>und</a:t>
            </a:r>
            <a:r>
              <a:rPr lang="pt-BR" dirty="0"/>
              <a:t> </a:t>
            </a:r>
            <a:r>
              <a:rPr lang="pt-BR" dirty="0" err="1"/>
              <a:t>Lampen</a:t>
            </a:r>
            <a:r>
              <a:rPr lang="pt-BR" dirty="0"/>
              <a:t>, </a:t>
            </a:r>
          </a:p>
          <a:p>
            <a:r>
              <a:rPr lang="pt-BR" dirty="0"/>
              <a:t>													in Real 		</a:t>
            </a:r>
            <a:r>
              <a:rPr lang="pt-BR" dirty="0" err="1"/>
              <a:t>ca</a:t>
            </a:r>
            <a:r>
              <a:rPr lang="pt-BR" dirty="0"/>
              <a:t> in Euro</a:t>
            </a:r>
          </a:p>
          <a:p>
            <a:r>
              <a:rPr lang="pt-BR" dirty="0"/>
              <a:t>Material </a:t>
            </a:r>
          </a:p>
          <a:p>
            <a:r>
              <a:rPr lang="pt-BR" dirty="0" err="1"/>
              <a:t>Baumaterial</a:t>
            </a:r>
            <a:r>
              <a:rPr lang="pt-BR" dirty="0"/>
              <a:t>  -  										3.768,00            840,00</a:t>
            </a:r>
          </a:p>
          <a:p>
            <a:r>
              <a:rPr lang="pt-BR" dirty="0" err="1"/>
              <a:t>Fensterscheiben</a:t>
            </a:r>
            <a:r>
              <a:rPr lang="pt-BR" dirty="0"/>
              <a:t>   									   500,00            110,00  </a:t>
            </a:r>
          </a:p>
          <a:p>
            <a:r>
              <a:rPr lang="pt-BR" dirty="0" err="1"/>
              <a:t>Arbeitskosten</a:t>
            </a:r>
            <a:r>
              <a:rPr lang="pt-BR" dirty="0"/>
              <a:t> </a:t>
            </a:r>
            <a:r>
              <a:rPr lang="pt-BR" dirty="0" err="1"/>
              <a:t>für</a:t>
            </a:r>
            <a:r>
              <a:rPr lang="pt-BR" dirty="0"/>
              <a:t> </a:t>
            </a:r>
            <a:r>
              <a:rPr lang="pt-BR" dirty="0" err="1"/>
              <a:t>den</a:t>
            </a:r>
            <a:r>
              <a:rPr lang="pt-BR" dirty="0"/>
              <a:t> </a:t>
            </a:r>
            <a:r>
              <a:rPr lang="pt-BR" dirty="0" err="1"/>
              <a:t>Maurer</a:t>
            </a:r>
            <a:r>
              <a:rPr lang="pt-BR" dirty="0"/>
              <a:t>                                           1.200,00             270,00</a:t>
            </a:r>
          </a:p>
          <a:p>
            <a:br>
              <a:rPr lang="pt-BR" dirty="0"/>
            </a:br>
            <a:endParaRPr lang="pt-BR" dirty="0"/>
          </a:p>
          <a:p>
            <a:r>
              <a:rPr lang="pt-BR" dirty="0"/>
              <a:t>TOTAL.............................................................5..468,00             1210,00      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62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1828801" y="486332"/>
            <a:ext cx="9801224" cy="1533018"/>
          </a:xfrm>
        </p:spPr>
        <p:txBody>
          <a:bodyPr>
            <a:noAutofit/>
          </a:bodyPr>
          <a:lstStyle/>
          <a:p>
            <a:pPr algn="l"/>
            <a:br>
              <a:rPr lang="pt-BR" sz="3600" b="1" dirty="0">
                <a:solidFill>
                  <a:schemeClr val="tx1"/>
                </a:solidFill>
              </a:rPr>
            </a:b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22739" y="341779"/>
            <a:ext cx="8564450" cy="911062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1"/>
                </a:solidFill>
              </a:rPr>
              <a:t>       </a:t>
            </a:r>
            <a:r>
              <a:rPr lang="pt-BR" dirty="0" err="1">
                <a:solidFill>
                  <a:schemeClr val="tx1"/>
                </a:solidFill>
              </a:rPr>
              <a:t>Vorher</a:t>
            </a:r>
            <a:r>
              <a:rPr lang="pt-BR" dirty="0">
                <a:solidFill>
                  <a:schemeClr val="tx1"/>
                </a:solidFill>
              </a:rPr>
              <a:t>                           </a:t>
            </a:r>
            <a:r>
              <a:rPr lang="pt-BR" dirty="0" err="1">
                <a:solidFill>
                  <a:schemeClr val="tx1"/>
                </a:solidFill>
              </a:rPr>
              <a:t>Nachher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34" y="1819509"/>
            <a:ext cx="5567430" cy="36975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754" y="1819508"/>
            <a:ext cx="5738678" cy="36975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017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1828801" y="486332"/>
            <a:ext cx="9801224" cy="1533018"/>
          </a:xfrm>
        </p:spPr>
        <p:txBody>
          <a:bodyPr>
            <a:noAutofit/>
          </a:bodyPr>
          <a:lstStyle/>
          <a:p>
            <a:pPr algn="l"/>
            <a:br>
              <a:rPr lang="pt-BR" sz="3600" b="1" dirty="0">
                <a:solidFill>
                  <a:schemeClr val="tx1"/>
                </a:solidFill>
              </a:rPr>
            </a:b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828801" y="486332"/>
            <a:ext cx="8564450" cy="911062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1"/>
                </a:solidFill>
              </a:rPr>
              <a:t>       </a:t>
            </a:r>
            <a:r>
              <a:rPr lang="pt-BR" dirty="0" err="1">
                <a:solidFill>
                  <a:schemeClr val="tx1"/>
                </a:solidFill>
              </a:rPr>
              <a:t>Vorher</a:t>
            </a:r>
            <a:r>
              <a:rPr lang="pt-BR" dirty="0">
                <a:solidFill>
                  <a:schemeClr val="tx1"/>
                </a:solidFill>
              </a:rPr>
              <a:t>                           </a:t>
            </a:r>
            <a:r>
              <a:rPr lang="pt-BR" dirty="0" err="1">
                <a:solidFill>
                  <a:schemeClr val="tx1"/>
                </a:solidFill>
              </a:rPr>
              <a:t>Nachher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94" y="1827722"/>
            <a:ext cx="5666704" cy="3676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91" y="1827722"/>
            <a:ext cx="5550796" cy="3676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556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1828801" y="486332"/>
            <a:ext cx="9801224" cy="1533018"/>
          </a:xfrm>
        </p:spPr>
        <p:txBody>
          <a:bodyPr>
            <a:noAutofit/>
          </a:bodyPr>
          <a:lstStyle/>
          <a:p>
            <a:pPr algn="l"/>
            <a:br>
              <a:rPr lang="pt-BR" sz="3600" b="1" dirty="0">
                <a:solidFill>
                  <a:schemeClr val="tx1"/>
                </a:solidFill>
              </a:rPr>
            </a:b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22739" y="30801"/>
            <a:ext cx="8564450" cy="911062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1"/>
                </a:solidFill>
              </a:rPr>
              <a:t>       </a:t>
            </a:r>
            <a:r>
              <a:rPr lang="pt-BR" dirty="0" err="1">
                <a:solidFill>
                  <a:schemeClr val="tx1"/>
                </a:solidFill>
              </a:rPr>
              <a:t>Vorher</a:t>
            </a:r>
            <a:r>
              <a:rPr lang="pt-BR" dirty="0">
                <a:solidFill>
                  <a:schemeClr val="tx1"/>
                </a:solidFill>
              </a:rPr>
              <a:t>                           </a:t>
            </a:r>
            <a:r>
              <a:rPr lang="pt-BR" dirty="0" err="1">
                <a:solidFill>
                  <a:schemeClr val="tx1"/>
                </a:solidFill>
              </a:rPr>
              <a:t>Nachher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839801" y="5937161"/>
            <a:ext cx="289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(sem vidros)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07" y="1106309"/>
            <a:ext cx="5573734" cy="41917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4" name="Conector de seta reta 13"/>
          <p:cNvCxnSpPr/>
          <p:nvPr/>
        </p:nvCxnSpPr>
        <p:spPr>
          <a:xfrm flipV="1">
            <a:off x="7866845" y="4108361"/>
            <a:ext cx="1032456" cy="182880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7105113" y="5937161"/>
            <a:ext cx="289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(com vidros)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4" y="1106309"/>
            <a:ext cx="5752831" cy="4045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7" name="Conector de seta reta 16"/>
          <p:cNvCxnSpPr/>
          <p:nvPr/>
        </p:nvCxnSpPr>
        <p:spPr>
          <a:xfrm flipV="1">
            <a:off x="2426731" y="3425780"/>
            <a:ext cx="174801" cy="251138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71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1828801" y="486332"/>
            <a:ext cx="9801224" cy="1533018"/>
          </a:xfrm>
        </p:spPr>
        <p:txBody>
          <a:bodyPr>
            <a:noAutofit/>
          </a:bodyPr>
          <a:lstStyle/>
          <a:p>
            <a:pPr algn="l"/>
            <a:br>
              <a:rPr lang="pt-BR" sz="3600" b="1" dirty="0">
                <a:solidFill>
                  <a:schemeClr val="tx1"/>
                </a:solidFill>
              </a:rPr>
            </a:b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59100" y="249742"/>
            <a:ext cx="8564450" cy="911062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       Antes                            Depois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9489584" y="4814552"/>
            <a:ext cx="978794" cy="15712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384479" y="5396248"/>
            <a:ext cx="289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(quarto sem o corredor)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4" y="1397394"/>
            <a:ext cx="6224252" cy="3940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25" y="1397394"/>
            <a:ext cx="3860948" cy="52738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5" name="Conector de seta reta 14"/>
          <p:cNvCxnSpPr/>
          <p:nvPr/>
        </p:nvCxnSpPr>
        <p:spPr>
          <a:xfrm flipV="1">
            <a:off x="4997003" y="3616464"/>
            <a:ext cx="2548459" cy="23954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031087" y="6016443"/>
            <a:ext cx="289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(com o corredor)</a:t>
            </a:r>
          </a:p>
        </p:txBody>
      </p:sp>
      <p:cxnSp>
        <p:nvCxnSpPr>
          <p:cNvPr id="21" name="Conector de seta reta 20"/>
          <p:cNvCxnSpPr/>
          <p:nvPr/>
        </p:nvCxnSpPr>
        <p:spPr>
          <a:xfrm flipH="1" flipV="1">
            <a:off x="2923505" y="2930412"/>
            <a:ext cx="2061206" cy="30815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1828801" y="486332"/>
            <a:ext cx="9801224" cy="1533018"/>
          </a:xfrm>
        </p:spPr>
        <p:txBody>
          <a:bodyPr>
            <a:noAutofit/>
          </a:bodyPr>
          <a:lstStyle/>
          <a:p>
            <a:pPr algn="l"/>
            <a:br>
              <a:rPr lang="pt-BR" sz="3600" b="1" dirty="0">
                <a:solidFill>
                  <a:schemeClr val="tx1"/>
                </a:solidFill>
              </a:rPr>
            </a:b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22739" y="341779"/>
            <a:ext cx="8564450" cy="911062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       Antes                            Depois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" y="1590577"/>
            <a:ext cx="5666705" cy="3973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5" y="1590577"/>
            <a:ext cx="5834129" cy="3973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6144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1828801" y="486332"/>
            <a:ext cx="9801224" cy="1533018"/>
          </a:xfrm>
        </p:spPr>
        <p:txBody>
          <a:bodyPr>
            <a:noAutofit/>
          </a:bodyPr>
          <a:lstStyle/>
          <a:p>
            <a:pPr algn="l"/>
            <a:br>
              <a:rPr lang="pt-BR" sz="3600" b="1" dirty="0">
                <a:solidFill>
                  <a:schemeClr val="tx1"/>
                </a:solidFill>
              </a:rPr>
            </a:b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828801" y="514021"/>
            <a:ext cx="8564450" cy="911062"/>
          </a:xfrm>
        </p:spPr>
        <p:txBody>
          <a:bodyPr>
            <a:normAutofit/>
          </a:bodyPr>
          <a:lstStyle/>
          <a:p>
            <a:r>
              <a:rPr lang="pt-BR" dirty="0" err="1">
                <a:solidFill>
                  <a:schemeClr val="tx1"/>
                </a:solidFill>
              </a:rPr>
              <a:t>Vorher</a:t>
            </a:r>
            <a:r>
              <a:rPr lang="pt-BR" dirty="0">
                <a:solidFill>
                  <a:schemeClr val="tx1"/>
                </a:solidFill>
              </a:rPr>
              <a:t>                           </a:t>
            </a:r>
            <a:r>
              <a:rPr lang="pt-BR" dirty="0" err="1">
                <a:solidFill>
                  <a:schemeClr val="tx1"/>
                </a:solidFill>
              </a:rPr>
              <a:t>Nachher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1742239"/>
            <a:ext cx="5724660" cy="41176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78" y="1742238"/>
            <a:ext cx="5769199" cy="41176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3316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225</Words>
  <Application>Microsoft Macintosh PowerPoint</Application>
  <PresentationFormat>Breitbild</PresentationFormat>
  <Paragraphs>50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Facetado</vt:lpstr>
      <vt:lpstr>PowerPoint-Präsentation</vt:lpstr>
      <vt:lpstr>PowerPoint-Präsentation</vt:lpstr>
      <vt:lpstr>PowerPoint-Präsentation</vt:lpstr>
      <vt:lpstr>       Vorher                           Nachher</vt:lpstr>
      <vt:lpstr>       Vorher                           Nachher</vt:lpstr>
      <vt:lpstr>       Vorher                           Nachher</vt:lpstr>
      <vt:lpstr>       Antes                            Depois</vt:lpstr>
      <vt:lpstr>       Antes                            Depois</vt:lpstr>
      <vt:lpstr>Vorher                           Nachher</vt:lpstr>
      <vt:lpstr>       Vorher                           Nachher</vt:lpstr>
      <vt:lpstr>   Einige fotos von dem Bad und der Küche vor der Reform</vt:lpstr>
      <vt:lpstr>       Bad und Küche vorher</vt:lpstr>
      <vt:lpstr>       Vorher</vt:lpstr>
      <vt:lpstr>Bad nach der Reform</vt:lpstr>
      <vt:lpstr>       Nacher</vt:lpstr>
      <vt:lpstr>       Nacher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aristeu</dc:creator>
  <cp:lastModifiedBy>Hans-Peter Zeh</cp:lastModifiedBy>
  <cp:revision>18</cp:revision>
  <dcterms:created xsi:type="dcterms:W3CDTF">2020-03-16T17:28:03Z</dcterms:created>
  <dcterms:modified xsi:type="dcterms:W3CDTF">2020-08-29T18:39:02Z</dcterms:modified>
</cp:coreProperties>
</file>